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6"/>
  </p:notesMasterIdLst>
  <p:sldIdLst>
    <p:sldId id="392" r:id="rId2"/>
    <p:sldId id="345" r:id="rId3"/>
    <p:sldId id="410" r:id="rId4"/>
    <p:sldId id="393" r:id="rId5"/>
    <p:sldId id="369" r:id="rId6"/>
    <p:sldId id="360" r:id="rId7"/>
    <p:sldId id="371" r:id="rId8"/>
    <p:sldId id="37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9" r:id="rId24"/>
    <p:sldId id="386" r:id="rId25"/>
    <p:sldId id="399" r:id="rId26"/>
    <p:sldId id="420" r:id="rId27"/>
    <p:sldId id="377" r:id="rId28"/>
    <p:sldId id="415" r:id="rId29"/>
    <p:sldId id="416" r:id="rId30"/>
    <p:sldId id="417" r:id="rId31"/>
    <p:sldId id="412" r:id="rId32"/>
    <p:sldId id="354" r:id="rId33"/>
    <p:sldId id="366" r:id="rId34"/>
    <p:sldId id="418" r:id="rId35"/>
    <p:sldId id="414" r:id="rId36"/>
    <p:sldId id="338" r:id="rId37"/>
    <p:sldId id="336" r:id="rId38"/>
    <p:sldId id="334" r:id="rId39"/>
    <p:sldId id="335" r:id="rId40"/>
    <p:sldId id="344" r:id="rId41"/>
    <p:sldId id="343" r:id="rId42"/>
    <p:sldId id="352" r:id="rId43"/>
    <p:sldId id="364" r:id="rId44"/>
    <p:sldId id="35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30"/>
    <p:restoredTop sz="94173"/>
  </p:normalViewPr>
  <p:slideViewPr>
    <p:cSldViewPr snapToGrid="0">
      <p:cViewPr>
        <p:scale>
          <a:sx n="121" d="100"/>
          <a:sy n="121" d="100"/>
        </p:scale>
        <p:origin x="984" y="168"/>
      </p:cViewPr>
      <p:guideLst/>
    </p:cSldViewPr>
  </p:slideViewPr>
  <p:outlineViewPr>
    <p:cViewPr>
      <p:scale>
        <a:sx n="33" d="100"/>
        <a:sy n="33" d="100"/>
      </p:scale>
      <p:origin x="0" y="0"/>
    </p:cViewPr>
  </p:outlineViewPr>
  <p:notesTextViewPr>
    <p:cViewPr>
      <p:scale>
        <a:sx n="50" d="100"/>
        <a:sy n="5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2024/11/13</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2024/11/13</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2024/11/13</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2024/11/13</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1.emf"/><Relationship Id="rId7"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emf"/></Relationships>
</file>

<file path=ppt/slides/_rels/slide1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41.emf"/></Relationships>
</file>

<file path=ppt/slides/_rels/slide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png"/><Relationship Id="rId7" Type="http://schemas.openxmlformats.org/officeDocument/2006/relationships/image" Target="../media/image54.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emf"/><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s>
</file>

<file path=ppt/slides/_rels/slide19.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emf"/><Relationship Id="rId3" Type="http://schemas.openxmlformats.org/officeDocument/2006/relationships/image" Target="../media/image61.png"/><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46.emf"/><Relationship Id="rId10" Type="http://schemas.openxmlformats.org/officeDocument/2006/relationships/image" Target="../media/image67.emf"/><Relationship Id="rId4" Type="http://schemas.openxmlformats.org/officeDocument/2006/relationships/image" Target="../media/image62.png"/><Relationship Id="rId9" Type="http://schemas.openxmlformats.org/officeDocument/2006/relationships/image" Target="../media/image66.emf"/><Relationship Id="rId14" Type="http://schemas.openxmlformats.org/officeDocument/2006/relationships/image" Target="../media/image71.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png"/><Relationship Id="rId7" Type="http://schemas.openxmlformats.org/officeDocument/2006/relationships/image" Target="../media/image76.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5.emf"/><Relationship Id="rId11" Type="http://schemas.openxmlformats.org/officeDocument/2006/relationships/image" Target="../media/image80.emf"/><Relationship Id="rId5" Type="http://schemas.openxmlformats.org/officeDocument/2006/relationships/image" Target="../media/image74.emf"/><Relationship Id="rId10" Type="http://schemas.openxmlformats.org/officeDocument/2006/relationships/image" Target="../media/image79.emf"/><Relationship Id="rId4" Type="http://schemas.openxmlformats.org/officeDocument/2006/relationships/image" Target="../media/image73.png"/><Relationship Id="rId9" Type="http://schemas.openxmlformats.org/officeDocument/2006/relationships/image" Target="../media/image78.emf"/></Relationships>
</file>

<file path=ppt/slides/_rels/slide21.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4.emf"/><Relationship Id="rId5" Type="http://schemas.openxmlformats.org/officeDocument/2006/relationships/image" Target="../media/image83.emf"/><Relationship Id="rId10" Type="http://schemas.openxmlformats.org/officeDocument/2006/relationships/image" Target="../media/image88.emf"/><Relationship Id="rId4" Type="http://schemas.openxmlformats.org/officeDocument/2006/relationships/image" Target="../media/image82.emf"/><Relationship Id="rId9" Type="http://schemas.openxmlformats.org/officeDocument/2006/relationships/image" Target="../media/image87.emf"/></Relationships>
</file>

<file path=ppt/slides/_rels/slide22.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png"/><Relationship Id="rId7" Type="http://schemas.openxmlformats.org/officeDocument/2006/relationships/image" Target="../media/image93.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2.emf"/><Relationship Id="rId11" Type="http://schemas.openxmlformats.org/officeDocument/2006/relationships/image" Target="../media/image97.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01.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02.emf"/><Relationship Id="rId7" Type="http://schemas.openxmlformats.org/officeDocument/2006/relationships/image" Target="../media/image104.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image" Target="../media/image103.emf"/><Relationship Id="rId4" Type="http://schemas.openxmlformats.org/officeDocument/2006/relationships/image" Target="../media/image6.emf"/><Relationship Id="rId9" Type="http://schemas.openxmlformats.org/officeDocument/2006/relationships/image" Target="../media/image105.emf"/></Relationships>
</file>

<file path=ppt/slides/_rels/slide29.xml.rels><?xml version="1.0" encoding="UTF-8" standalone="yes"?>
<Relationships xmlns="http://schemas.openxmlformats.org/package/2006/relationships"><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 Id="rId9" Type="http://schemas.openxmlformats.org/officeDocument/2006/relationships/image" Target="../media/image117.emf"/></Relationships>
</file>

<file path=ppt/slides/_rels/slide31.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76.emf"/><Relationship Id="rId12" Type="http://schemas.openxmlformats.org/officeDocument/2006/relationships/image" Target="../media/image122.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5.emf"/><Relationship Id="rId11" Type="http://schemas.openxmlformats.org/officeDocument/2006/relationships/image" Target="../media/image121.emf"/><Relationship Id="rId5" Type="http://schemas.openxmlformats.org/officeDocument/2006/relationships/image" Target="../media/image74.emf"/><Relationship Id="rId10" Type="http://schemas.openxmlformats.org/officeDocument/2006/relationships/image" Target="../media/image120.emf"/><Relationship Id="rId4" Type="http://schemas.openxmlformats.org/officeDocument/2006/relationships/image" Target="../media/image119.png"/><Relationship Id="rId9" Type="http://schemas.openxmlformats.org/officeDocument/2006/relationships/image" Target="../media/image80.emf"/><Relationship Id="rId14" Type="http://schemas.openxmlformats.org/officeDocument/2006/relationships/image" Target="../media/image124.emf"/></Relationships>
</file>

<file path=ppt/slides/_rels/slide32.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25.emf"/><Relationship Id="rId7" Type="http://schemas.openxmlformats.org/officeDocument/2006/relationships/image" Target="../media/image129.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8.emf"/><Relationship Id="rId5" Type="http://schemas.openxmlformats.org/officeDocument/2006/relationships/image" Target="../media/image127.emf"/><Relationship Id="rId4" Type="http://schemas.openxmlformats.org/officeDocument/2006/relationships/image" Target="../media/image126.emf"/><Relationship Id="rId9" Type="http://schemas.openxmlformats.org/officeDocument/2006/relationships/image" Target="../media/image131.emf"/></Relationships>
</file>

<file path=ppt/slides/_rels/slide33.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33.emf"/></Relationships>
</file>

<file path=ppt/slides/_rels/slide34.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36.emf"/><Relationship Id="rId4" Type="http://schemas.openxmlformats.org/officeDocument/2006/relationships/image" Target="../media/image135.emf"/></Relationships>
</file>

<file path=ppt/slides/_rels/slide3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38.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image" Target="../media/image140.png"/><Relationship Id="rId1" Type="http://schemas.openxmlformats.org/officeDocument/2006/relationships/slideLayout" Target="../slideLayouts/slideLayout3.xml"/><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42.emf"/><Relationship Id="rId9" Type="http://schemas.openxmlformats.org/officeDocument/2006/relationships/image" Target="../media/image147.emf"/></Relationships>
</file>

<file path=ppt/slides/_rels/slide42.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51.emf"/><Relationship Id="rId5" Type="http://schemas.openxmlformats.org/officeDocument/2006/relationships/image" Target="../media/image150.emf"/><Relationship Id="rId4" Type="http://schemas.openxmlformats.org/officeDocument/2006/relationships/image" Target="../media/image149.emf"/></Relationships>
</file>

<file path=ppt/slides/_rels/slide43.xml.rels><?xml version="1.0" encoding="UTF-8" standalone="yes"?>
<Relationships xmlns="http://schemas.openxmlformats.org/package/2006/relationships"><Relationship Id="rId3" Type="http://schemas.openxmlformats.org/officeDocument/2006/relationships/image" Target="../media/image149.emf"/><Relationship Id="rId7" Type="http://schemas.openxmlformats.org/officeDocument/2006/relationships/image" Target="../media/image153.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52.emf"/><Relationship Id="rId5" Type="http://schemas.openxmlformats.org/officeDocument/2006/relationships/image" Target="../media/image151.emf"/><Relationship Id="rId4" Type="http://schemas.openxmlformats.org/officeDocument/2006/relationships/image" Target="../media/image150.emf"/></Relationships>
</file>

<file path=ppt/slides/_rels/slide44.xml.rels><?xml version="1.0" encoding="UTF-8" standalone="yes"?>
<Relationships xmlns="http://schemas.openxmlformats.org/package/2006/relationships"><Relationship Id="rId3" Type="http://schemas.openxmlformats.org/officeDocument/2006/relationships/image" Target="../media/image154.png"/><Relationship Id="rId7" Type="http://schemas.openxmlformats.org/officeDocument/2006/relationships/image" Target="../media/image15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156.png"/><Relationship Id="rId4" Type="http://schemas.openxmlformats.org/officeDocument/2006/relationships/image" Target="../media/image1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3275" y="1122363"/>
            <a:ext cx="8585254" cy="2620582"/>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dirty="0">
                <a:solidFill>
                  <a:schemeClr val="bg2">
                    <a:lumMod val="50000"/>
                  </a:schemeClr>
                </a:solidFill>
              </a:rPr>
              <a:t>R</a:t>
            </a:r>
            <a:r>
              <a:rPr lang="en-US" altLang="ja-JP" sz="1800" dirty="0">
                <a:solidFill>
                  <a:schemeClr val="bg2">
                    <a:lumMod val="50000"/>
                  </a:schemeClr>
                </a:solidFill>
              </a:rPr>
              <a:t>eview: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i="1" dirty="0">
                <a:solidFill>
                  <a:schemeClr val="bg2">
                    <a:lumMod val="50000"/>
                  </a:schemeClr>
                </a:solidFill>
              </a:rPr>
              <a:t>I</a:t>
            </a:r>
            <a:r>
              <a:rPr lang="en-US" altLang="ja-JP" sz="1800" i="1" dirty="0">
                <a:solidFill>
                  <a:schemeClr val="bg2">
                    <a:lumMod val="50000"/>
                  </a:schemeClr>
                </a:solidFill>
              </a:rPr>
              <a:t>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Astron. </a:t>
            </a:r>
            <a:r>
              <a:rPr lang="en-US" altLang="ja-JP" dirty="0" err="1">
                <a:solidFill>
                  <a:schemeClr val="bg2">
                    <a:lumMod val="50000"/>
                  </a:schemeClr>
                </a:solidFill>
              </a:rPr>
              <a:t>Astrophys</a:t>
            </a:r>
            <a:r>
              <a:rPr lang="en-US" altLang="ja-JP"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12</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重力中心から半径　　に位置する降着円盤（図の黄色部分）がスクリーンに写す像を考える。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具体的には、円盤上のある光源点を　　とおき、そこから出た光がスクリーンに届く位置　　を計算する。これを円盤全体に適用する。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713901" y="1452485"/>
            <a:ext cx="150492" cy="159897"/>
          </a:xfrm>
          <a:prstGeom prst="rect">
            <a:avLst/>
          </a:prstGeom>
        </p:spPr>
      </p:pic>
      <p:pic>
        <p:nvPicPr>
          <p:cNvPr id="5" name="図 4">
            <a:extLst>
              <a:ext uri="{FF2B5EF4-FFF2-40B4-BE49-F238E27FC236}">
                <a16:creationId xmlns:a16="http://schemas.microsoft.com/office/drawing/2014/main" id="{5DDED4C0-87E6-114E-F8D6-7D74B5708E01}"/>
              </a:ext>
            </a:extLst>
          </p:cNvPr>
          <p:cNvPicPr>
            <a:picLocks noChangeAspect="1"/>
          </p:cNvPicPr>
          <p:nvPr/>
        </p:nvPicPr>
        <p:blipFill>
          <a:blip r:embed="rId4"/>
          <a:stretch>
            <a:fillRect/>
          </a:stretch>
        </p:blipFill>
        <p:spPr>
          <a:xfrm>
            <a:off x="1804125" y="3323256"/>
            <a:ext cx="5453520" cy="3467122"/>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5"/>
          <a:stretch>
            <a:fillRect/>
          </a:stretch>
        </p:blipFill>
        <p:spPr>
          <a:xfrm>
            <a:off x="4530885" y="2604008"/>
            <a:ext cx="173665" cy="21141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6"/>
          <a:stretch>
            <a:fillRect/>
          </a:stretch>
        </p:blipFill>
        <p:spPr>
          <a:xfrm>
            <a:off x="2448085" y="3021247"/>
            <a:ext cx="225176" cy="225176"/>
          </a:xfrm>
          <a:prstGeom prst="rect">
            <a:avLst/>
          </a:prstGeom>
        </p:spPr>
      </p:pic>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a:t>BH</a:t>
            </a:r>
            <a:r>
              <a:rPr lang="ja-JP" altLang="en-US" sz="1800"/>
              <a:t>中心を原点　　ととり、</a:t>
            </a:r>
            <a:r>
              <a:rPr lang="en-US" altLang="ja-JP" sz="1800" dirty="0"/>
              <a:t>3</a:t>
            </a:r>
            <a:r>
              <a:rPr lang="ja-JP" altLang="en-US" sz="1800"/>
              <a:t>次元極座標を設定する。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スクリーンの中心位置　</a:t>
            </a:r>
            <a:r>
              <a:rPr lang="ja-JP" altLang="en-US" sz="1800" dirty="0"/>
              <a:t>　</a:t>
            </a:r>
            <a:r>
              <a:rPr lang="ja-JP" altLang="en-US" sz="1800"/>
              <a:t>は　　　　　　　　　　　　　　　　に設定し、</a:t>
            </a:r>
            <a:endParaRPr lang="en-US" altLang="ja-JP" sz="1800" dirty="0"/>
          </a:p>
          <a:p>
            <a:pPr marL="0" indent="0" eaLnBrk="0">
              <a:lnSpc>
                <a:spcPct val="150000"/>
              </a:lnSpc>
              <a:spcBef>
                <a:spcPts val="0"/>
              </a:spcBef>
              <a:buFont typeface="Arial" panose="020B0604020202020204" pitchFamily="34" charset="0"/>
              <a:buNone/>
            </a:pPr>
            <a:r>
              <a:rPr lang="ja-JP" altLang="en-US" sz="1800"/>
              <a:t>　　　　　　　となるようなスクリーンの座標をとる。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2415771" y="1433261"/>
            <a:ext cx="152400" cy="177800"/>
          </a:xfrm>
          <a:prstGeom prst="rect">
            <a:avLst/>
          </a:prstGeom>
        </p:spPr>
      </p:pic>
      <p:pic>
        <p:nvPicPr>
          <p:cNvPr id="11" name="図 10">
            <a:extLst>
              <a:ext uri="{FF2B5EF4-FFF2-40B4-BE49-F238E27FC236}">
                <a16:creationId xmlns:a16="http://schemas.microsoft.com/office/drawing/2014/main" id="{5FB51254-393B-03E8-745D-A55DBB0DAE4D}"/>
              </a:ext>
            </a:extLst>
          </p:cNvPr>
          <p:cNvPicPr>
            <a:picLocks noChangeAspect="1"/>
          </p:cNvPicPr>
          <p:nvPr/>
        </p:nvPicPr>
        <p:blipFill>
          <a:blip r:embed="rId4"/>
          <a:stretch>
            <a:fillRect/>
          </a:stretch>
        </p:blipFill>
        <p:spPr>
          <a:xfrm>
            <a:off x="3925048" y="2234576"/>
            <a:ext cx="3214007" cy="227813"/>
          </a:xfrm>
          <a:prstGeom prst="rect">
            <a:avLst/>
          </a:prstGeom>
        </p:spPr>
      </p:pic>
      <p:pic>
        <p:nvPicPr>
          <p:cNvPr id="19" name="図 18">
            <a:extLst>
              <a:ext uri="{FF2B5EF4-FFF2-40B4-BE49-F238E27FC236}">
                <a16:creationId xmlns:a16="http://schemas.microsoft.com/office/drawing/2014/main" id="{80CD5999-2562-0DB5-9704-83812B31104E}"/>
              </a:ext>
            </a:extLst>
          </p:cNvPr>
          <p:cNvPicPr>
            <a:picLocks noChangeAspect="1"/>
          </p:cNvPicPr>
          <p:nvPr/>
        </p:nvPicPr>
        <p:blipFill>
          <a:blip r:embed="rId5"/>
          <a:stretch>
            <a:fillRect/>
          </a:stretch>
        </p:blipFill>
        <p:spPr>
          <a:xfrm>
            <a:off x="2068812" y="3429000"/>
            <a:ext cx="1312858" cy="272898"/>
          </a:xfrm>
          <a:prstGeom prst="rect">
            <a:avLst/>
          </a:prstGeom>
        </p:spPr>
      </p:pic>
      <p:pic>
        <p:nvPicPr>
          <p:cNvPr id="23" name="図 22">
            <a:extLst>
              <a:ext uri="{FF2B5EF4-FFF2-40B4-BE49-F238E27FC236}">
                <a16:creationId xmlns:a16="http://schemas.microsoft.com/office/drawing/2014/main" id="{A1CD7D9A-7B02-50A9-8B31-73CC8618A961}"/>
              </a:ext>
            </a:extLst>
          </p:cNvPr>
          <p:cNvPicPr>
            <a:picLocks noChangeAspect="1"/>
          </p:cNvPicPr>
          <p:nvPr/>
        </p:nvPicPr>
        <p:blipFill>
          <a:blip r:embed="rId6"/>
          <a:stretch>
            <a:fillRect/>
          </a:stretch>
        </p:blipFill>
        <p:spPr>
          <a:xfrm>
            <a:off x="2788064" y="2595954"/>
            <a:ext cx="5565861" cy="4262046"/>
          </a:xfrm>
          <a:prstGeom prst="rect">
            <a:avLst/>
          </a:prstGeom>
        </p:spPr>
      </p:pic>
      <p:pic>
        <p:nvPicPr>
          <p:cNvPr id="24" name="図 23">
            <a:extLst>
              <a:ext uri="{FF2B5EF4-FFF2-40B4-BE49-F238E27FC236}">
                <a16:creationId xmlns:a16="http://schemas.microsoft.com/office/drawing/2014/main" id="{30088D0A-EBF9-FDF7-0C9D-1E28CA20A476}"/>
              </a:ext>
            </a:extLst>
          </p:cNvPr>
          <p:cNvPicPr>
            <a:picLocks noChangeAspect="1"/>
          </p:cNvPicPr>
          <p:nvPr/>
        </p:nvPicPr>
        <p:blipFill>
          <a:blip r:embed="rId7"/>
          <a:stretch>
            <a:fillRect/>
          </a:stretch>
        </p:blipFill>
        <p:spPr>
          <a:xfrm>
            <a:off x="3140370" y="2234576"/>
            <a:ext cx="215900" cy="190500"/>
          </a:xfrm>
          <a:prstGeom prst="rect">
            <a:avLst/>
          </a:prstGeom>
        </p:spPr>
      </p:pic>
      <p:pic>
        <p:nvPicPr>
          <p:cNvPr id="25" name="図 24">
            <a:extLst>
              <a:ext uri="{FF2B5EF4-FFF2-40B4-BE49-F238E27FC236}">
                <a16:creationId xmlns:a16="http://schemas.microsoft.com/office/drawing/2014/main" id="{2D5C608E-C0A9-F953-5C13-40BDCB77B1B9}"/>
              </a:ext>
            </a:extLst>
          </p:cNvPr>
          <p:cNvPicPr>
            <a:picLocks noChangeAspect="1"/>
          </p:cNvPicPr>
          <p:nvPr/>
        </p:nvPicPr>
        <p:blipFill>
          <a:blip r:embed="rId8"/>
          <a:stretch>
            <a:fillRect/>
          </a:stretch>
        </p:blipFill>
        <p:spPr>
          <a:xfrm>
            <a:off x="763680" y="2674545"/>
            <a:ext cx="1421170" cy="177646"/>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降着円盤上のある点　　　　　　から放たれる光がスクリーンに到達する位置　　　</a:t>
            </a:r>
            <a:r>
              <a:rPr lang="ja-JP" altLang="en-US" sz="1800" dirty="0"/>
              <a:t>　</a:t>
            </a:r>
            <a:r>
              <a:rPr lang="ja-JP" altLang="en-US" sz="1800"/>
              <a:t>を計算する。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3051425" y="1227878"/>
            <a:ext cx="825500" cy="425450"/>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1376794" y="1751840"/>
            <a:ext cx="539877" cy="277437"/>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スクリーンに映る光の位置を求める流れ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光が光源から出てスクリーンに届くまでに回る角度　　　とおく。</a:t>
            </a:r>
            <a:endParaRPr lang="en-US" altLang="ja-JP" sz="1800" dirty="0">
              <a:solidFill>
                <a:srgbClr val="C00000"/>
              </a:solidFill>
            </a:endParaRPr>
          </a:p>
          <a:p>
            <a:pPr marL="0" indent="0" eaLnBrk="0">
              <a:lnSpc>
                <a:spcPct val="150000"/>
              </a:lnSpc>
              <a:spcBef>
                <a:spcPts val="0"/>
              </a:spcBef>
              <a:buNone/>
            </a:pPr>
            <a:r>
              <a:rPr lang="ja-JP" altLang="en-US" sz="1800"/>
              <a:t>（計算すると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a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en-US" altLang="ja-JP" sz="1800" dirty="0"/>
              <a:t>b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a:t>
            </a:r>
            <a:r>
              <a:rPr lang="en-US" altLang="ja-JP" sz="1800" dirty="0">
                <a:solidFill>
                  <a:srgbClr val="C00000"/>
                </a:solidFill>
              </a:rPr>
              <a:t> b </a:t>
            </a:r>
            <a:r>
              <a:rPr lang="ja-JP" altLang="en-US" sz="1800">
                <a:solidFill>
                  <a:srgbClr val="C00000"/>
                </a:solidFill>
              </a:rPr>
              <a:t>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a:t>
            </a:r>
            <a:r>
              <a:rPr lang="en-US" altLang="ja-JP" sz="1800" dirty="0">
                <a:solidFill>
                  <a:srgbClr val="C00000"/>
                </a:solidFill>
              </a:rPr>
              <a:t> </a:t>
            </a:r>
            <a:r>
              <a:rPr lang="ja-JP" altLang="en-US" sz="1800">
                <a:solidFill>
                  <a:srgbClr val="C00000"/>
                </a:solidFill>
              </a:rPr>
              <a:t>（</a:t>
            </a:r>
            <a:r>
              <a:rPr lang="en-US" altLang="ja-JP" sz="1800" dirty="0">
                <a:solidFill>
                  <a:srgbClr val="C00000"/>
                </a:solidFill>
              </a:rPr>
              <a:t>gamma</a:t>
            </a:r>
            <a:r>
              <a:rPr lang="ja-JP" altLang="en-US" sz="1800">
                <a:solidFill>
                  <a:srgbClr val="C00000"/>
                </a:solidFill>
              </a:rPr>
              <a:t>）</a:t>
            </a:r>
            <a:r>
              <a:rPr lang="en-US" altLang="ja-JP" sz="1800" dirty="0">
                <a:solidFill>
                  <a:srgbClr val="C00000"/>
                </a:solidFill>
              </a:rPr>
              <a:t> </a:t>
            </a:r>
            <a:r>
              <a:rPr lang="ja-JP" altLang="en-US" sz="1800">
                <a:solidFill>
                  <a:srgbClr val="C00000"/>
                </a:solidFill>
              </a:rPr>
              <a:t>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a:t>
            </a:r>
            <a:r>
              <a:rPr lang="en-US" altLang="ja-JP" sz="1800" dirty="0">
                <a:solidFill>
                  <a:srgbClr val="C00000"/>
                </a:solidFill>
              </a:rPr>
              <a:t> b </a:t>
            </a:r>
            <a:r>
              <a:rPr lang="ja-JP" altLang="en-US" sz="1800">
                <a:solidFill>
                  <a:srgbClr val="C00000"/>
                </a:solidFill>
              </a:rPr>
              <a:t>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99844" y="5248977"/>
            <a:ext cx="367824" cy="250120"/>
          </a:xfrm>
          <a:prstGeom prst="rect">
            <a:avLst/>
          </a:prstGeom>
        </p:spPr>
      </p:pic>
      <p:pic>
        <p:nvPicPr>
          <p:cNvPr id="8" name="図 7">
            <a:extLst>
              <a:ext uri="{FF2B5EF4-FFF2-40B4-BE49-F238E27FC236}">
                <a16:creationId xmlns:a16="http://schemas.microsoft.com/office/drawing/2014/main" id="{E586D6AA-6E9C-996A-9EB7-24E5B48D3F9E}"/>
              </a:ext>
            </a:extLst>
          </p:cNvPr>
          <p:cNvPicPr>
            <a:picLocks noChangeAspect="1"/>
          </p:cNvPicPr>
          <p:nvPr/>
        </p:nvPicPr>
        <p:blipFill>
          <a:blip r:embed="rId3"/>
          <a:stretch>
            <a:fillRect/>
          </a:stretch>
        </p:blipFill>
        <p:spPr>
          <a:xfrm>
            <a:off x="2512425" y="5673973"/>
            <a:ext cx="367824" cy="250120"/>
          </a:xfrm>
          <a:prstGeom prst="rect">
            <a:avLst/>
          </a:prstGeom>
        </p:spPr>
      </p:pic>
      <p:pic>
        <p:nvPicPr>
          <p:cNvPr id="9" name="図 8">
            <a:extLst>
              <a:ext uri="{FF2B5EF4-FFF2-40B4-BE49-F238E27FC236}">
                <a16:creationId xmlns:a16="http://schemas.microsoft.com/office/drawing/2014/main" id="{AED77CD8-8575-8064-4E6F-0A29C9C922BD}"/>
              </a:ext>
            </a:extLst>
          </p:cNvPr>
          <p:cNvPicPr>
            <a:picLocks noChangeAspect="1"/>
          </p:cNvPicPr>
          <p:nvPr/>
        </p:nvPicPr>
        <p:blipFill>
          <a:blip r:embed="rId3"/>
          <a:stretch>
            <a:fillRect/>
          </a:stretch>
        </p:blipFill>
        <p:spPr>
          <a:xfrm>
            <a:off x="2867967" y="6065690"/>
            <a:ext cx="367824" cy="250120"/>
          </a:xfrm>
          <a:prstGeom prst="rect">
            <a:avLst/>
          </a:prstGeom>
        </p:spPr>
      </p:pic>
      <p:pic>
        <p:nvPicPr>
          <p:cNvPr id="11" name="図 10">
            <a:extLst>
              <a:ext uri="{FF2B5EF4-FFF2-40B4-BE49-F238E27FC236}">
                <a16:creationId xmlns:a16="http://schemas.microsoft.com/office/drawing/2014/main" id="{871188CD-BF50-141A-2729-290D31C619FF}"/>
              </a:ext>
            </a:extLst>
          </p:cNvPr>
          <p:cNvPicPr>
            <a:picLocks noChangeAspect="1"/>
          </p:cNvPicPr>
          <p:nvPr/>
        </p:nvPicPr>
        <p:blipFill>
          <a:blip r:embed="rId3"/>
          <a:stretch>
            <a:fillRect/>
          </a:stretch>
        </p:blipFill>
        <p:spPr>
          <a:xfrm>
            <a:off x="6144757" y="1524669"/>
            <a:ext cx="367824" cy="250120"/>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4945454" y="1924440"/>
            <a:ext cx="1034797" cy="700577"/>
          </a:xfrm>
          <a:prstGeom prst="rect">
            <a:avLst/>
          </a:prstGeom>
        </p:spPr>
      </p:pic>
      <p:pic>
        <p:nvPicPr>
          <p:cNvPr id="5" name="図 4">
            <a:extLst>
              <a:ext uri="{FF2B5EF4-FFF2-40B4-BE49-F238E27FC236}">
                <a16:creationId xmlns:a16="http://schemas.microsoft.com/office/drawing/2014/main" id="{004BC74F-41A7-F1F0-8632-D267220045EA}"/>
              </a:ext>
            </a:extLst>
          </p:cNvPr>
          <p:cNvPicPr>
            <a:picLocks noChangeAspect="1"/>
          </p:cNvPicPr>
          <p:nvPr/>
        </p:nvPicPr>
        <p:blipFill>
          <a:blip r:embed="rId6"/>
          <a:stretch>
            <a:fillRect/>
          </a:stretch>
        </p:blipFill>
        <p:spPr>
          <a:xfrm>
            <a:off x="2184466" y="1924440"/>
            <a:ext cx="225890" cy="270088"/>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赤い図</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青い図</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3BC780B-3496-0939-6535-25264D98A3FE}"/>
              </a:ext>
            </a:extLst>
          </p:cNvPr>
          <p:cNvPicPr>
            <a:picLocks noChangeAspect="1"/>
          </p:cNvPicPr>
          <p:nvPr/>
        </p:nvPicPr>
        <p:blipFill>
          <a:blip r:embed="rId5"/>
          <a:stretch>
            <a:fillRect/>
          </a:stretch>
        </p:blipFill>
        <p:spPr>
          <a:xfrm>
            <a:off x="4215708" y="1380808"/>
            <a:ext cx="3982884" cy="224599"/>
          </a:xfrm>
          <a:prstGeom prst="rect">
            <a:avLst/>
          </a:prstGeom>
        </p:spPr>
      </p:pic>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6"/>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7"/>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8"/>
          <a:stretch>
            <a:fillRect/>
          </a:stretch>
        </p:blipFill>
        <p:spPr>
          <a:xfrm>
            <a:off x="1170893" y="5239518"/>
            <a:ext cx="6515239" cy="1306313"/>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a:t>b </a:t>
            </a:r>
            <a:r>
              <a:rPr lang="ja-JP" altLang="en-US" sz="1800"/>
              <a:t>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3285708" y="3656128"/>
            <a:ext cx="171450" cy="158750"/>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3991124" y="34290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5" name="図 4">
            <a:extLst>
              <a:ext uri="{FF2B5EF4-FFF2-40B4-BE49-F238E27FC236}">
                <a16:creationId xmlns:a16="http://schemas.microsoft.com/office/drawing/2014/main" id="{74EFC582-2C0B-FD3D-146D-1CE807F2CFF5}"/>
              </a:ext>
            </a:extLst>
          </p:cNvPr>
          <p:cNvPicPr>
            <a:picLocks noChangeAspect="1"/>
          </p:cNvPicPr>
          <p:nvPr/>
        </p:nvPicPr>
        <p:blipFill>
          <a:blip r:embed="rId6"/>
          <a:stretch>
            <a:fillRect/>
          </a:stretch>
        </p:blipFill>
        <p:spPr>
          <a:xfrm>
            <a:off x="3144645" y="5224686"/>
            <a:ext cx="1542316" cy="318803"/>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7"/>
          <a:stretch>
            <a:fillRect/>
          </a:stretch>
        </p:blipFill>
        <p:spPr>
          <a:xfrm>
            <a:off x="2459315" y="2055518"/>
            <a:ext cx="4225368" cy="733839"/>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光の軌道と重力中心の最近接点　　が、軌道　　上にある時とない時で場合分けして　　　を考える。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2026865" y="1809218"/>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4055532"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27" name="図 26">
            <a:extLst>
              <a:ext uri="{FF2B5EF4-FFF2-40B4-BE49-F238E27FC236}">
                <a16:creationId xmlns:a16="http://schemas.microsoft.com/office/drawing/2014/main" id="{091406B9-2C8E-8C02-F713-EAF70A6F4288}"/>
              </a:ext>
            </a:extLst>
          </p:cNvPr>
          <p:cNvPicPr>
            <a:picLocks noChangeAspect="1"/>
          </p:cNvPicPr>
          <p:nvPr/>
        </p:nvPicPr>
        <p:blipFill>
          <a:blip r:embed="rId12"/>
          <a:stretch>
            <a:fillRect/>
          </a:stretch>
        </p:blipFill>
        <p:spPr>
          <a:xfrm>
            <a:off x="5443635" y="1424804"/>
            <a:ext cx="176509" cy="18304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3"/>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4"/>
          <a:stretch>
            <a:fillRect/>
          </a:stretch>
        </p:blipFill>
        <p:spPr>
          <a:xfrm>
            <a:off x="5530809" y="5433196"/>
            <a:ext cx="2231981" cy="653746"/>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a:t>
            </a:r>
            <a:r>
              <a:rPr lang="en-US" altLang="ja-JP" sz="1800" dirty="0"/>
              <a:t> b </a:t>
            </a:r>
            <a:r>
              <a:rPr lang="ja-JP" altLang="en-US" sz="1800"/>
              <a:t>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422223"/>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28171" y="5713771"/>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1451639" y="5740378"/>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1464339" y="6025313"/>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4062730" y="6413677"/>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2411982" y="6364858"/>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10" name="図 9">
            <a:extLst>
              <a:ext uri="{FF2B5EF4-FFF2-40B4-BE49-F238E27FC236}">
                <a16:creationId xmlns:a16="http://schemas.microsoft.com/office/drawing/2014/main" id="{5F180890-A30D-B492-EA7A-C08D5768F003}"/>
              </a:ext>
            </a:extLst>
          </p:cNvPr>
          <p:cNvPicPr>
            <a:picLocks noChangeAspect="1"/>
          </p:cNvPicPr>
          <p:nvPr/>
        </p:nvPicPr>
        <p:blipFill>
          <a:blip r:embed="rId11"/>
          <a:stretch>
            <a:fillRect/>
          </a:stretch>
        </p:blipFill>
        <p:spPr>
          <a:xfrm>
            <a:off x="4181602" y="3468878"/>
            <a:ext cx="234950" cy="158750"/>
          </a:xfrm>
          <a:prstGeom prst="rect">
            <a:avLst/>
          </a:prstGeom>
        </p:spPr>
      </p:pic>
      <p:pic>
        <p:nvPicPr>
          <p:cNvPr id="11" name="図 10">
            <a:extLst>
              <a:ext uri="{FF2B5EF4-FFF2-40B4-BE49-F238E27FC236}">
                <a16:creationId xmlns:a16="http://schemas.microsoft.com/office/drawing/2014/main" id="{F98E884A-57B6-3D71-D018-0B526314CED4}"/>
              </a:ext>
            </a:extLst>
          </p:cNvPr>
          <p:cNvPicPr>
            <a:picLocks noChangeAspect="1"/>
          </p:cNvPicPr>
          <p:nvPr/>
        </p:nvPicPr>
        <p:blipFill>
          <a:blip r:embed="rId11"/>
          <a:stretch>
            <a:fillRect/>
          </a:stretch>
        </p:blipFill>
        <p:spPr>
          <a:xfrm>
            <a:off x="1990992" y="1331095"/>
            <a:ext cx="234950" cy="15875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真っ直ぐ届く光との比較</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13" name="図 12">
            <a:extLst>
              <a:ext uri="{FF2B5EF4-FFF2-40B4-BE49-F238E27FC236}">
                <a16:creationId xmlns:a16="http://schemas.microsoft.com/office/drawing/2014/main" id="{13741346-6F52-096B-AB15-61EAC45AC5AB}"/>
              </a:ext>
            </a:extLst>
          </p:cNvPr>
          <p:cNvPicPr>
            <a:picLocks noChangeAspect="1"/>
          </p:cNvPicPr>
          <p:nvPr/>
        </p:nvPicPr>
        <p:blipFill>
          <a:blip r:embed="rId3"/>
          <a:stretch>
            <a:fillRect/>
          </a:stretch>
        </p:blipFill>
        <p:spPr>
          <a:xfrm>
            <a:off x="188201" y="1242645"/>
            <a:ext cx="4761188" cy="3174125"/>
          </a:xfrm>
          <a:prstGeom prst="rect">
            <a:avLst/>
          </a:prstGeom>
        </p:spPr>
      </p:pic>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シュバルツシルト時空では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・天体の後ろ側に位置する円盤から届く光はよく曲がって見えている。</a:t>
            </a:r>
            <a:endParaRPr lang="en-US" altLang="ja-JP" sz="1800" dirty="0"/>
          </a:p>
          <a:p>
            <a:pPr marL="0" indent="0" eaLnBrk="0">
              <a:lnSpc>
                <a:spcPct val="150000"/>
              </a:lnSpc>
              <a:spcBef>
                <a:spcPts val="0"/>
              </a:spcBef>
              <a:buNone/>
            </a:pPr>
            <a:r>
              <a:rPr lang="ja-JP" altLang="en-US" sz="1800"/>
              <a:t>・本来見えない円盤の「裏側」から放たれた光が観測者に届いている。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pic>
        <p:nvPicPr>
          <p:cNvPr id="8" name="図 7">
            <a:extLst>
              <a:ext uri="{FF2B5EF4-FFF2-40B4-BE49-F238E27FC236}">
                <a16:creationId xmlns:a16="http://schemas.microsoft.com/office/drawing/2014/main" id="{384871A3-6F38-F675-1684-4C612B13E9DB}"/>
              </a:ext>
            </a:extLst>
          </p:cNvPr>
          <p:cNvPicPr>
            <a:picLocks noChangeAspect="1"/>
          </p:cNvPicPr>
          <p:nvPr/>
        </p:nvPicPr>
        <p:blipFill>
          <a:blip r:embed="rId4"/>
          <a:stretch>
            <a:fillRect/>
          </a:stretch>
        </p:blipFill>
        <p:spPr>
          <a:xfrm>
            <a:off x="4194613" y="1242646"/>
            <a:ext cx="4761186" cy="3174124"/>
          </a:xfrm>
          <a:prstGeom prst="rect">
            <a:avLst/>
          </a:prstGeom>
        </p:spPr>
      </p:pic>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1964450" y="1355830"/>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平坦な時空</a:t>
            </a:r>
            <a:endParaRPr lang="en-US" altLang="ja-JP" sz="18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5496909" y="1353354"/>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シュバルツシルト時空</a:t>
            </a:r>
            <a:endParaRPr lang="en-US" altLang="ja-JP" sz="1800" dirty="0"/>
          </a:p>
        </p:txBody>
      </p:sp>
    </p:spTree>
    <p:extLst>
      <p:ext uri="{BB962C8B-B14F-4D97-AF65-F5344CB8AC3E}">
        <p14:creationId xmlns:p14="http://schemas.microsoft.com/office/powerpoint/2010/main" val="12010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以上を幾何的な考察と組み合わせることで、降着円盤がスクリーンに写す光の位置を特定した。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応用（夏ゼミを聞いてくれた人向け）</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666594"/>
            <a:ext cx="7886700" cy="1824852"/>
          </a:xfrm>
        </p:spPr>
        <p:txBody>
          <a:bodyPr/>
          <a:lstStyle/>
          <a:p>
            <a:pPr marL="0" indent="0" eaLnBrk="0">
              <a:lnSpc>
                <a:spcPct val="150000"/>
              </a:lnSpc>
              <a:spcBef>
                <a:spcPts val="0"/>
              </a:spcBef>
              <a:buNone/>
            </a:pPr>
            <a:r>
              <a:rPr lang="ja-JP" altLang="en-US" sz="1800"/>
              <a:t>近点移動する天体がどのように観測されるか、を可視化しました。</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557043" y="1552215"/>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330263" y="1552215"/>
            <a:ext cx="4078016" cy="2718677"/>
          </a:xfrm>
          <a:prstGeom prst="rect">
            <a:avLst/>
          </a:prstGeom>
        </p:spPr>
      </p:pic>
    </p:spTree>
    <p:extLst>
      <p:ext uri="{BB962C8B-B14F-4D97-AF65-F5344CB8AC3E}">
        <p14:creationId xmlns:p14="http://schemas.microsoft.com/office/powerpoint/2010/main" val="958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964674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68233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一定の条件下では光すら抜け出すことのできない非常に重い天体。</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本スライドでは、シュバルツシルト時空を形成する天体として扱っている。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Tree>
    <p:extLst>
      <p:ext uri="{BB962C8B-B14F-4D97-AF65-F5344CB8AC3E}">
        <p14:creationId xmlns:p14="http://schemas.microsoft.com/office/powerpoint/2010/main" val="177010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31</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735665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M </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34</a:t>
            </a:fld>
            <a:r>
              <a:rPr lang="en-US"/>
              <a:t>/n</a:t>
            </a:r>
            <a:endParaRPr lang="en-US" dirty="0"/>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Tree>
    <p:extLst>
      <p:ext uri="{BB962C8B-B14F-4D97-AF65-F5344CB8AC3E}">
        <p14:creationId xmlns:p14="http://schemas.microsoft.com/office/powerpoint/2010/main" val="287608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35</a:t>
            </a:fld>
            <a:r>
              <a:rPr lang="en-US"/>
              <a:t>/n</a:t>
            </a:r>
            <a:endParaRPr lang="en-US" dirty="0"/>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Tree>
    <p:extLst>
      <p:ext uri="{BB962C8B-B14F-4D97-AF65-F5344CB8AC3E}">
        <p14:creationId xmlns:p14="http://schemas.microsoft.com/office/powerpoint/2010/main" val="123284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37</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39</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スクリーンに映る光の計算</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作成された像</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42</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43</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44</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波数が非常に大きい波を考える。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光の波数ベクトル　　は</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ja-JP" altLang="en-US" sz="1800"/>
              <a:t>　　　　　　　と仮定すると、</a:t>
            </a:r>
            <a:r>
              <a:rPr lang="en-US" altLang="ja-JP" sz="1800" dirty="0"/>
              <a:t>null</a:t>
            </a:r>
            <a:r>
              <a:rPr lang="ja-JP" altLang="en-US" sz="1800"/>
              <a:t>条件は　　　　　　　に書き変わる。</a:t>
            </a:r>
            <a:endParaRPr lang="en-US" altLang="ja-JP" sz="1800" dirty="0"/>
          </a:p>
          <a:p>
            <a:pPr marL="0" indent="0" eaLnBrk="0">
              <a:lnSpc>
                <a:spcPct val="150000"/>
              </a:lnSpc>
              <a:spcBef>
                <a:spcPts val="0"/>
              </a:spcBef>
              <a:buNone/>
            </a:pPr>
            <a:r>
              <a:rPr lang="ja-JP" altLang="en-US" sz="1800"/>
              <a:t>さらに、固有時間を　　とおき、　　　　　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3"/>
          <a:stretch>
            <a:fillRect/>
          </a:stretch>
        </p:blipFill>
        <p:spPr>
          <a:xfrm>
            <a:off x="3683472" y="1361236"/>
            <a:ext cx="1540631" cy="283255"/>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4"/>
          <a:stretch>
            <a:fillRect/>
          </a:stretch>
        </p:blipFill>
        <p:spPr>
          <a:xfrm>
            <a:off x="5687634" y="2842034"/>
            <a:ext cx="593510" cy="195509"/>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5"/>
          <a:stretch>
            <a:fillRect/>
          </a:stretch>
        </p:blipFill>
        <p:spPr>
          <a:xfrm>
            <a:off x="2743181" y="2669313"/>
            <a:ext cx="2480922" cy="540953"/>
          </a:xfrm>
          <a:prstGeom prst="rect">
            <a:avLst/>
          </a:prstGeom>
        </p:spPr>
      </p:pic>
      <p:pic>
        <p:nvPicPr>
          <p:cNvPr id="11" name="図 10">
            <a:extLst>
              <a:ext uri="{FF2B5EF4-FFF2-40B4-BE49-F238E27FC236}">
                <a16:creationId xmlns:a16="http://schemas.microsoft.com/office/drawing/2014/main" id="{557CD9AE-9781-6578-BEAD-79319BD7FC68}"/>
              </a:ext>
            </a:extLst>
          </p:cNvPr>
          <p:cNvPicPr>
            <a:picLocks noChangeAspect="1"/>
          </p:cNvPicPr>
          <p:nvPr/>
        </p:nvPicPr>
        <p:blipFill>
          <a:blip r:embed="rId6"/>
          <a:stretch>
            <a:fillRect/>
          </a:stretch>
        </p:blipFill>
        <p:spPr>
          <a:xfrm>
            <a:off x="1844553" y="4825321"/>
            <a:ext cx="5454891" cy="609864"/>
          </a:xfrm>
          <a:prstGeom prst="rect">
            <a:avLst/>
          </a:prstGeom>
        </p:spPr>
      </p:pic>
      <p:pic>
        <p:nvPicPr>
          <p:cNvPr id="8" name="図 7">
            <a:extLst>
              <a:ext uri="{FF2B5EF4-FFF2-40B4-BE49-F238E27FC236}">
                <a16:creationId xmlns:a16="http://schemas.microsoft.com/office/drawing/2014/main" id="{65530CEA-3BB8-749F-DD18-3EC9FCB2CA30}"/>
              </a:ext>
            </a:extLst>
          </p:cNvPr>
          <p:cNvPicPr>
            <a:picLocks noChangeAspect="1"/>
          </p:cNvPicPr>
          <p:nvPr/>
        </p:nvPicPr>
        <p:blipFill>
          <a:blip r:embed="rId7"/>
          <a:stretch>
            <a:fillRect/>
          </a:stretch>
        </p:blipFill>
        <p:spPr>
          <a:xfrm>
            <a:off x="2677276" y="3401021"/>
            <a:ext cx="209517" cy="246931"/>
          </a:xfrm>
          <a:prstGeom prst="rect">
            <a:avLst/>
          </a:prstGeom>
        </p:spPr>
      </p:pic>
      <p:pic>
        <p:nvPicPr>
          <p:cNvPr id="9" name="図 8">
            <a:extLst>
              <a:ext uri="{FF2B5EF4-FFF2-40B4-BE49-F238E27FC236}">
                <a16:creationId xmlns:a16="http://schemas.microsoft.com/office/drawing/2014/main" id="{86357044-C9D8-A6C8-314A-7A19E2AF5370}"/>
              </a:ext>
            </a:extLst>
          </p:cNvPr>
          <p:cNvPicPr>
            <a:picLocks noChangeAspect="1"/>
          </p:cNvPicPr>
          <p:nvPr/>
        </p:nvPicPr>
        <p:blipFill>
          <a:blip r:embed="rId8"/>
          <a:stretch>
            <a:fillRect/>
          </a:stretch>
        </p:blipFill>
        <p:spPr>
          <a:xfrm>
            <a:off x="4383774" y="3395623"/>
            <a:ext cx="970509" cy="292693"/>
          </a:xfrm>
          <a:prstGeom prst="rect">
            <a:avLst/>
          </a:prstGeom>
        </p:spPr>
      </p:pic>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9"/>
          <a:stretch>
            <a:fillRect/>
          </a:stretch>
        </p:blipFill>
        <p:spPr>
          <a:xfrm>
            <a:off x="801366" y="3819416"/>
            <a:ext cx="1376756" cy="270957"/>
          </a:xfrm>
          <a:prstGeom prst="rect">
            <a:avLst/>
          </a:prstGeom>
        </p:spPr>
      </p:pic>
      <p:pic>
        <p:nvPicPr>
          <p:cNvPr id="16" name="図 15">
            <a:extLst>
              <a:ext uri="{FF2B5EF4-FFF2-40B4-BE49-F238E27FC236}">
                <a16:creationId xmlns:a16="http://schemas.microsoft.com/office/drawing/2014/main" id="{B72980D5-9310-802A-6143-5DFB56767825}"/>
              </a:ext>
            </a:extLst>
          </p:cNvPr>
          <p:cNvPicPr>
            <a:picLocks noChangeAspect="1"/>
          </p:cNvPicPr>
          <p:nvPr/>
        </p:nvPicPr>
        <p:blipFill>
          <a:blip r:embed="rId10"/>
          <a:stretch>
            <a:fillRect/>
          </a:stretch>
        </p:blipFill>
        <p:spPr>
          <a:xfrm>
            <a:off x="5287898" y="3810230"/>
            <a:ext cx="1247811" cy="280573"/>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11"/>
          <a:stretch>
            <a:fillRect/>
          </a:stretch>
        </p:blipFill>
        <p:spPr>
          <a:xfrm>
            <a:off x="4232935" y="4110921"/>
            <a:ext cx="850900" cy="508000"/>
          </a:xfrm>
          <a:prstGeom prst="rect">
            <a:avLst/>
          </a:prstGeom>
        </p:spPr>
      </p:pic>
      <p:pic>
        <p:nvPicPr>
          <p:cNvPr id="18" name="図 17">
            <a:extLst>
              <a:ext uri="{FF2B5EF4-FFF2-40B4-BE49-F238E27FC236}">
                <a16:creationId xmlns:a16="http://schemas.microsoft.com/office/drawing/2014/main" id="{CC29C96C-E089-12E1-8B59-4112415F26C3}"/>
              </a:ext>
            </a:extLst>
          </p:cNvPr>
          <p:cNvPicPr>
            <a:picLocks noChangeAspect="1"/>
          </p:cNvPicPr>
          <p:nvPr/>
        </p:nvPicPr>
        <p:blipFill>
          <a:blip r:embed="rId12"/>
          <a:stretch>
            <a:fillRect/>
          </a:stretch>
        </p:blipFill>
        <p:spPr>
          <a:xfrm>
            <a:off x="2885165" y="4246517"/>
            <a:ext cx="172020" cy="235396"/>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の条件より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67154</TotalTime>
  <Words>1844</Words>
  <Application>Microsoft Macintosh PowerPoint</Application>
  <PresentationFormat>画面に合わせる (4:3)</PresentationFormat>
  <Paragraphs>360</Paragraphs>
  <Slides>44</Slides>
  <Notes>40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44</vt:i4>
      </vt:variant>
    </vt:vector>
  </HeadingPairs>
  <TitlesOfParts>
    <vt:vector size="49" baseType="lpstr">
      <vt:lpstr>Hiragino Kaku Gothic Std W8</vt:lpstr>
      <vt:lpstr>游ゴシック</vt:lpstr>
      <vt:lpstr>Aptos</vt:lpstr>
      <vt:lpstr>Arial</vt:lpstr>
      <vt:lpstr>Office テーマ</vt:lpstr>
      <vt:lpstr>ブラックホールを回る 幾何学的に薄い降着円盤の作る像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状況設定（1/3）</vt:lpstr>
      <vt:lpstr>状況設定（2/3）</vt:lpstr>
      <vt:lpstr>状況設定（3/3）</vt:lpstr>
      <vt:lpstr>スクリーンに映る光の位置を求める流れ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vt:lpstr>
      <vt:lpstr>真っ直ぐ届く光との比較</vt:lpstr>
      <vt:lpstr>まとめ</vt:lpstr>
      <vt:lpstr>展望</vt:lpstr>
      <vt:lpstr>応用（夏ゼミを聞いてくれた人向け）</vt:lpstr>
      <vt:lpstr>以下、予備スライド</vt:lpstr>
      <vt:lpstr>null測地線方程式（1/3）</vt:lpstr>
      <vt:lpstr>null測地線方程式（2/3）</vt:lpstr>
      <vt:lpstr>null測地線方程式（3/3）</vt:lpstr>
      <vt:lpstr>a のずれ</vt:lpstr>
      <vt:lpstr>最近接点から無限遠までの積分</vt:lpstr>
      <vt:lpstr>衝突係数の近似</vt:lpstr>
      <vt:lpstr>M が距離として書ける理由</vt:lpstr>
      <vt:lpstr>コードの場所</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1046</cp:revision>
  <dcterms:created xsi:type="dcterms:W3CDTF">2024-07-01T13:42:07Z</dcterms:created>
  <dcterms:modified xsi:type="dcterms:W3CDTF">2024-11-17T11:24:16Z</dcterms:modified>
</cp:coreProperties>
</file>